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337" r:id="rId3"/>
    <p:sldId id="356" r:id="rId4"/>
    <p:sldId id="360" r:id="rId5"/>
    <p:sldId id="338" r:id="rId6"/>
    <p:sldId id="361" r:id="rId7"/>
    <p:sldId id="364" r:id="rId8"/>
    <p:sldId id="339" r:id="rId9"/>
    <p:sldId id="340" r:id="rId10"/>
    <p:sldId id="362" r:id="rId11"/>
    <p:sldId id="341" r:id="rId12"/>
    <p:sldId id="342" r:id="rId13"/>
    <p:sldId id="365" r:id="rId14"/>
    <p:sldId id="343" r:id="rId15"/>
    <p:sldId id="344" r:id="rId16"/>
    <p:sldId id="347" r:id="rId17"/>
    <p:sldId id="348" r:id="rId18"/>
    <p:sldId id="349" r:id="rId19"/>
    <p:sldId id="366" r:id="rId20"/>
    <p:sldId id="363" r:id="rId21"/>
    <p:sldId id="352" r:id="rId22"/>
    <p:sldId id="353" r:id="rId23"/>
    <p:sldId id="354" r:id="rId24"/>
    <p:sldId id="351" r:id="rId25"/>
    <p:sldId id="358" r:id="rId26"/>
    <p:sldId id="355"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621" autoAdjust="0"/>
  </p:normalViewPr>
  <p:slideViewPr>
    <p:cSldViewPr snapToGrid="0">
      <p:cViewPr varScale="1">
        <p:scale>
          <a:sx n="64" d="100"/>
          <a:sy n="64" d="100"/>
        </p:scale>
        <p:origin x="665" y="4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43"/>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a:t>
            </a:r>
            <a:r>
              <a:rPr lang="fr-FR" dirty="0" smtClean="0"/>
              <a:t>du </a:t>
            </a:r>
            <a:r>
              <a:rPr lang="fr-FR" dirty="0"/>
              <a:t>projet via des dons (micro paiements) et ce en profitant du fait que </a:t>
            </a:r>
            <a:r>
              <a:rPr lang="fr-FR" dirty="0" err="1"/>
              <a:t>Suspen’Dons</a:t>
            </a:r>
            <a:r>
              <a:rPr lang="fr-FR" dirty="0"/>
              <a:t> soit créé en tant qu’association à but non lucratif (défiscalisation à hauteur de </a:t>
            </a:r>
            <a:r>
              <a:rPr lang="fr-FR" dirty="0" smtClean="0"/>
              <a:t>75%).</a:t>
            </a:r>
            <a:endParaRPr lang="fr-FR" dirty="0"/>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a:t>
            </a:r>
            <a:r>
              <a:rPr lang="fr-FR" dirty="0" smtClean="0"/>
              <a:t>du </a:t>
            </a:r>
            <a:r>
              <a:rPr lang="fr-FR" dirty="0"/>
              <a:t>projet via des dons (micro paiements) et ce en profitant du fait que </a:t>
            </a:r>
            <a:r>
              <a:rPr lang="fr-FR" dirty="0" err="1"/>
              <a:t>Suspen’Dons</a:t>
            </a:r>
            <a:r>
              <a:rPr lang="fr-FR" dirty="0"/>
              <a:t> soit créé en tant qu’association à but non lucratif (défiscalisation à hauteur de </a:t>
            </a:r>
            <a:r>
              <a:rPr lang="fr-FR" dirty="0" smtClean="0"/>
              <a:t>75%).</a:t>
            </a:r>
            <a:endParaRPr lang="fr-FR" dirty="0"/>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421470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business model a été validé par un sondage ainsi qu’un micro </a:t>
            </a:r>
            <a:r>
              <a:rPr lang="fr-FR" dirty="0" err="1"/>
              <a:t>trotoire</a:t>
            </a:r>
            <a:endParaRPr lang="fr-FR" dirty="0"/>
          </a:p>
          <a:p>
            <a:endParaRPr lang="fr-FR" dirty="0"/>
          </a:p>
          <a:p>
            <a:r>
              <a:rPr lang="fr-FR" dirty="0"/>
              <a:t>Chiffres :</a:t>
            </a:r>
          </a:p>
          <a:p>
            <a:r>
              <a:rPr lang="fr-FR" dirty="0"/>
              <a:t>24,3 M de mobinautes / jour autrement dit d’utilisateurs mobiles.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66% des 15 – 34 ans utilisent leurs smartphones quotidiennement.</a:t>
            </a:r>
          </a:p>
          <a:p>
            <a:r>
              <a:rPr lang="fr-FR" dirty="0"/>
              <a:t>(</a:t>
            </a:r>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Enfin nous disposons</a:t>
            </a:r>
            <a:r>
              <a:rPr lang="fr-FR" baseline="0" dirty="0" smtClean="0"/>
              <a:t> d’entreprises et associations qui nous font d’ores et déjà confiance.</a:t>
            </a:r>
          </a:p>
          <a:p>
            <a:endParaRPr lang="fr-FR" baseline="0" dirty="0" smtClean="0"/>
          </a:p>
          <a:p>
            <a:r>
              <a:rPr lang="fr-FR" baseline="0" dirty="0" smtClean="0"/>
              <a:t>En associations nous avons « Entraide le relais » qui propose une aide essentiellement administrative aux personnes en nécessité mais aussi un accueil de jour.</a:t>
            </a:r>
          </a:p>
          <a:p>
            <a:r>
              <a:rPr lang="fr-FR" baseline="0" dirty="0" smtClean="0"/>
              <a:t>Et Abribus que parcours la ville de </a:t>
            </a:r>
            <a:r>
              <a:rPr lang="fr-FR" baseline="0" dirty="0" err="1" smtClean="0"/>
              <a:t>strasbourg</a:t>
            </a:r>
            <a:r>
              <a:rPr lang="fr-FR" baseline="0" dirty="0" smtClean="0"/>
              <a:t> afin d’offrir soins et repas aux personnes dans le besoin.</a:t>
            </a:r>
          </a:p>
          <a:p>
            <a:endParaRPr lang="fr-FR" baseline="0" dirty="0" smtClean="0"/>
          </a:p>
          <a:p>
            <a:r>
              <a:rPr lang="fr-FR" baseline="0" dirty="0" smtClean="0"/>
              <a:t>Mais aussi des commerçants comme les groupes SIMPLY et La petite pause qui nous ont déjà proposé leur aide, notamment pour des paniers repas.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554129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a:t>
            </a:r>
            <a:r>
              <a:rPr lang="fr-FR" baseline="0" dirty="0" smtClean="0"/>
              <a:t> disposons aussi d’un ambassadeur de l’association en la personne de Luc ARBOGAST, chanteur médiéval et ancien participant de l’émission de The VOICE. </a:t>
            </a:r>
          </a:p>
          <a:p>
            <a:r>
              <a:rPr lang="fr-FR" baseline="0" dirty="0" smtClean="0"/>
              <a:t>Il se dit investi par le projet et est prêt à faire promouvoir l’association et éventuellement organiser des évènements pour celle-ci.</a:t>
            </a:r>
          </a:p>
          <a:p>
            <a:endParaRPr lang="fr-FR" baseline="0" dirty="0" smtClean="0"/>
          </a:p>
          <a:p>
            <a:r>
              <a:rPr lang="fr-FR" baseline="0" dirty="0" smtClean="0"/>
              <a:t>Nous avons aussi pensé à Claudio CAPEO chanteur devenu célèbre récemment et artiste régional pour les mêmes raisons.</a:t>
            </a:r>
          </a:p>
          <a:p>
            <a:endParaRPr lang="fr-FR" baseline="0" dirty="0" smtClean="0"/>
          </a:p>
          <a:p>
            <a:r>
              <a:rPr lang="fr-FR" baseline="0" dirty="0" smtClean="0"/>
              <a:t>Mais aussi éventuellement à des célébrités sur la toile puisque notre cible de donateur est essentiellement jeune.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Bien </a:t>
            </a:r>
            <a:r>
              <a:rPr lang="fr-FR" dirty="0"/>
              <a:t>entendu, un projet c'est aussi une équipe. Au début, Etienne et Florian ont travaillé avec nous. </a:t>
            </a:r>
            <a:endParaRPr lang="fr-FR" dirty="0" smtClean="0"/>
          </a:p>
          <a:p>
            <a:r>
              <a:rPr lang="fr-FR" dirty="0" smtClean="0"/>
              <a:t>Malheureusement</a:t>
            </a:r>
            <a:r>
              <a:rPr lang="fr-FR" dirty="0"/>
              <a:t>, déjà inscrit dans un autre projet, ils n'ont pas pu continuer l'aventure avec nous. </a:t>
            </a:r>
            <a:endParaRPr lang="fr-FR" dirty="0" smtClean="0"/>
          </a:p>
          <a:p>
            <a:endParaRPr lang="fr-FR" dirty="0" smtClean="0"/>
          </a:p>
          <a:p>
            <a:r>
              <a:rPr lang="fr-FR" dirty="0" smtClean="0"/>
              <a:t>Aujourd'hui je suis alors responsable</a:t>
            </a:r>
            <a:r>
              <a:rPr lang="fr-FR" baseline="0" dirty="0" smtClean="0"/>
              <a:t> commercial et web ainsi que vice-président de l’association.</a:t>
            </a:r>
          </a:p>
          <a:p>
            <a:r>
              <a:rPr lang="fr-FR" baseline="0" dirty="0" smtClean="0"/>
              <a:t>Maxime est responsable administratif et commercial et préside l’association.</a:t>
            </a:r>
          </a:p>
          <a:p>
            <a:r>
              <a:rPr lang="fr-FR" baseline="0" dirty="0" smtClean="0"/>
              <a:t>Et enfin axel qui est responsable mobile et développement ainsi que trésorier.</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18</a:t>
            </a:fld>
            <a:endParaRPr lang="fr-FR"/>
          </a:p>
        </p:txBody>
      </p:sp>
    </p:spTree>
    <p:extLst>
      <p:ext uri="{BB962C8B-B14F-4D97-AF65-F5344CB8AC3E}">
        <p14:creationId xmlns:p14="http://schemas.microsoft.com/office/powerpoint/2010/main" val="2963924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Bien </a:t>
            </a:r>
            <a:r>
              <a:rPr lang="fr-FR" dirty="0"/>
              <a:t>entendu, un projet c'est aussi une équipe. Au début, Etienne et Florian ont travaillé avec nous. </a:t>
            </a:r>
            <a:endParaRPr lang="fr-FR" dirty="0" smtClean="0"/>
          </a:p>
          <a:p>
            <a:r>
              <a:rPr lang="fr-FR" dirty="0" smtClean="0"/>
              <a:t>Malheureusement</a:t>
            </a:r>
            <a:r>
              <a:rPr lang="fr-FR" dirty="0"/>
              <a:t>, déjà inscrit dans un autre projet, ils n'ont pas pu continuer l'aventure avec nous. </a:t>
            </a:r>
            <a:endParaRPr lang="fr-FR" dirty="0" smtClean="0"/>
          </a:p>
          <a:p>
            <a:endParaRPr lang="fr-FR" dirty="0" smtClean="0"/>
          </a:p>
          <a:p>
            <a:r>
              <a:rPr lang="fr-FR" dirty="0" smtClean="0"/>
              <a:t>Aujourd'hui je suis alors responsable</a:t>
            </a:r>
            <a:r>
              <a:rPr lang="fr-FR" baseline="0" dirty="0" smtClean="0"/>
              <a:t> commercial et web ainsi que vice-président de l’association.</a:t>
            </a:r>
          </a:p>
          <a:p>
            <a:r>
              <a:rPr lang="fr-FR" baseline="0" dirty="0" smtClean="0"/>
              <a:t>Maxime est responsable administratif et commercial et préside l’association.</a:t>
            </a:r>
          </a:p>
          <a:p>
            <a:r>
              <a:rPr lang="fr-FR" baseline="0" dirty="0" smtClean="0"/>
              <a:t>Et enfin axel qui est responsable mobile et développement ainsi que trésorier.</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369843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L’association compte aujourd’hui 8 membres actifs et fondateurs avec par</a:t>
            </a:r>
            <a:r>
              <a:rPr lang="fr-FR" baseline="0" dirty="0" smtClean="0"/>
              <a:t> exemple des membres aux postes de trésorier assesseurs etc.</a:t>
            </a:r>
          </a:p>
          <a:p>
            <a:r>
              <a:rPr lang="fr-FR" baseline="0" dirty="0" smtClean="0"/>
              <a:t>Nous pouvons compter sur eux pour faire vivre et parler de notre projet </a:t>
            </a:r>
            <a:r>
              <a:rPr lang="fr-FR" baseline="0" dirty="0" err="1" smtClean="0"/>
              <a:t>Suspen’Dons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7216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Notre objectif est limpide : par la mise en place d’un tel réseau, nous voulons redonner espoir à ceux qui souhaitent se sortir de cette misère, nous voulons permettre à ceux qui n’ont plus rien de ne plus se demander s’ils auront de quoi manger ou s’entretenir demain, et nous voulons créer le plus grand réseau citoyen de donateurs pour que la rue ne soit plus l’enfer sur terre. Projetez-vous dans 2 ans, où des dizaines de milliers de Strasbourgeois et de Parisiens financent quotidiennement une plateforme venant en aide à des centaines de sans-abris. Projetez-vous dans 5 ans, où l’ensemble des grandes villes françaises accueilleront des succursales capables d’accompagner personnellement chaque sans-abri dans le besoin, épaulés par un réseau de bénévoles et de salariés œuvrant jour après jour contre l’extrême pauvreté. Projetez-vous dans 10 ans, où l’utilisation d’une telle plateforme sera devenu le plus naturel des gestes  citoyens.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 à toutes, bonjour à tous, je m'appelle Maxime et je suis accompagné de Axel et de Clément nous sommes ici pour vous présenter le projet </a:t>
            </a:r>
            <a:r>
              <a:rPr lang="fr-FR" dirty="0" err="1" smtClean="0"/>
              <a:t>Suspen'Dons</a:t>
            </a:r>
            <a:r>
              <a:rPr lang="fr-FR" dirty="0" smtClean="0"/>
              <a:t>. 19 personnes tous les 15 jours, près de 42 par mois, et plus de 500 par année. C'est le nombre de décès de sans-abris recensé par le collectif "mort dans la rue", qui estime que ce nombre pourrait être en réalité 6 fois supérieur. Alors, qu'attendons-nous pour venir en aide à ces personnes, tous ensembles ? Comment peut on rester impassible, alors que des gestes comme se nourrir, se laver ou aller aux </a:t>
            </a:r>
            <a:r>
              <a:rPr lang="fr-FR" dirty="0" err="1" smtClean="0"/>
              <a:t>toillettes</a:t>
            </a:r>
            <a:r>
              <a:rPr lang="fr-FR" dirty="0" smtClean="0"/>
              <a:t> font partis de notre quotidien, pendant que d'autres luttes a chaque instant pour satisfaire ces besoins les primaires. Plus personne aujourd’hui ne peut rester insensible face à cette crise qui gagne de l’ampleur chaque jour, et nous sommes tous touchés, jusqu’au plus profond de nous, par cette situation dont très peu semblent s’en sortir. Aujourd’hui cependant, une solution existe, une solution qui permet à tous, petits et grands, d’œuvrer ensemble pour aider ces personnes dans la rue souffrant de manque d’hygiène, de nourriture, de confort, et qui ne croit plus à la réinsertion.</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65185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Aujourd'hui, vous avez le pouvoir d'influencer la vie des milliers de personnes. Il ne nous manque que votre soutien afin de dynamiser le lancement du projet à la hauteur de notre volonté, afin de sensibiliser l'ensemble du peuple français à notre action et nous donner les moyens de rendre le monde meilleur, un pas après l'autre.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24</a:t>
            </a:fld>
            <a:endParaRPr lang="fr-FR"/>
          </a:p>
        </p:txBody>
      </p:sp>
    </p:spTree>
    <p:extLst>
      <p:ext uri="{BB962C8B-B14F-4D97-AF65-F5344CB8AC3E}">
        <p14:creationId xmlns:p14="http://schemas.microsoft.com/office/powerpoint/2010/main" val="358214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Selon l'Insee, il y aurait environ 130 000 sans-abri en France en 2011.</a:t>
            </a:r>
          </a:p>
          <a:p>
            <a:r>
              <a:rPr lang="fr-FR" baseline="0" dirty="0" smtClean="0"/>
              <a:t>25% des sans-abris déclarent travailler (CDD, </a:t>
            </a:r>
            <a:r>
              <a:rPr lang="fr-FR" baseline="0" dirty="0" err="1" smtClean="0"/>
              <a:t>Interim</a:t>
            </a:r>
            <a:r>
              <a:rPr lang="fr-FR" baseline="0" dirty="0" smtClean="0"/>
              <a:t> </a:t>
            </a:r>
            <a:r>
              <a:rPr lang="fr-FR" baseline="0" dirty="0" err="1" smtClean="0"/>
              <a:t>etc</a:t>
            </a:r>
            <a:r>
              <a:rPr lang="fr-FR" baseline="0" dirty="0" smtClean="0"/>
              <a:t> et 17% CDI). (Insee)</a:t>
            </a:r>
          </a:p>
          <a:p>
            <a:r>
              <a:rPr lang="fr-FR" baseline="0" dirty="0" smtClean="0"/>
              <a:t>16 sans-abris morts à Strasbourg en 2015 (collectif morts dans la rue)</a:t>
            </a:r>
          </a:p>
          <a:p>
            <a:r>
              <a:rPr lang="fr-FR" sz="1200" b="0" i="0" kern="1200" dirty="0" smtClean="0">
                <a:solidFill>
                  <a:schemeClr val="tx1"/>
                </a:solidFill>
                <a:effectLst/>
                <a:latin typeface="+mn-lt"/>
                <a:ea typeface="+mn-ea"/>
                <a:cs typeface="+mn-cs"/>
              </a:rPr>
              <a:t>500 SDF qui sont dans la rue (</a:t>
            </a:r>
            <a:r>
              <a:rPr lang="fr-FR" sz="1200" b="0" i="0" kern="1200" dirty="0" err="1" smtClean="0">
                <a:solidFill>
                  <a:schemeClr val="tx1"/>
                </a:solidFill>
                <a:effectLst/>
                <a:latin typeface="+mn-lt"/>
                <a:ea typeface="+mn-ea"/>
                <a:cs typeface="+mn-cs"/>
              </a:rPr>
              <a:t>Francetvinfo</a:t>
            </a:r>
            <a:r>
              <a:rPr lang="fr-FR" sz="1200" b="0" i="0" kern="1200" dirty="0" smtClean="0">
                <a:solidFill>
                  <a:schemeClr val="tx1"/>
                </a:solidFill>
                <a:effectLst/>
                <a:latin typeface="+mn-lt"/>
                <a:ea typeface="+mn-ea"/>
                <a:cs typeface="+mn-cs"/>
              </a:rPr>
              <a:t>).</a:t>
            </a:r>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a:t>
            </a:fld>
            <a:endParaRPr lang="fr-FR"/>
          </a:p>
        </p:txBody>
      </p:sp>
    </p:spTree>
    <p:extLst>
      <p:ext uri="{BB962C8B-B14F-4D97-AF65-F5344CB8AC3E}">
        <p14:creationId xmlns:p14="http://schemas.microsoft.com/office/powerpoint/2010/main" val="22772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répondre à cette</a:t>
            </a:r>
            <a:r>
              <a:rPr lang="fr-FR" baseline="0" dirty="0"/>
              <a:t> problématique, nous avons décidé de créer Suspendons, une plateforme en ligne permettant à des sans-abris de bénéficier de services payant. Nous listons des services, vous faites des dons, ils les localisent.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401251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r>
              <a:rPr lang="fr-FR" dirty="0" smtClean="0"/>
              <a:t>Afin d'illustrer le fonctionnement de notre système, nous avons créer une </a:t>
            </a:r>
            <a:r>
              <a:rPr lang="fr-FR" dirty="0" err="1" smtClean="0"/>
              <a:t>storyboard</a:t>
            </a:r>
            <a:r>
              <a:rPr lang="fr-FR" dirty="0" smtClean="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smtClean="0"/>
              <a:t>commercants</a:t>
            </a:r>
            <a:r>
              <a:rPr lang="fr-FR" dirty="0" smtClean="0"/>
              <a:t> partenaires directement sur la plateforme, ou par le biais d'une association ou d'une borne installé dans un </a:t>
            </a:r>
            <a:r>
              <a:rPr lang="fr-FR" dirty="0" err="1" smtClean="0"/>
              <a:t>batiment</a:t>
            </a:r>
            <a:r>
              <a:rPr lang="fr-FR" dirty="0" smtClean="0"/>
              <a:t> public, ce sans-abri pourra donc se rendre et profiter de son produit : repas, panier à emporté, pressing, </a:t>
            </a:r>
            <a:r>
              <a:rPr lang="fr-FR" dirty="0" err="1" smtClean="0"/>
              <a:t>etc</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7893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r>
              <a:rPr lang="fr-FR" dirty="0" smtClean="0"/>
              <a:t>Afin d'illustrer le fonctionnement de notre système, nous avons créer une </a:t>
            </a:r>
            <a:r>
              <a:rPr lang="fr-FR" dirty="0" err="1" smtClean="0"/>
              <a:t>storyboard</a:t>
            </a:r>
            <a:r>
              <a:rPr lang="fr-FR" dirty="0" smtClean="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smtClean="0"/>
              <a:t>commercants</a:t>
            </a:r>
            <a:r>
              <a:rPr lang="fr-FR" dirty="0" smtClean="0"/>
              <a:t> partenaires directement sur la plateforme, ou par le biais d'une association ou d'une borne installé dans un </a:t>
            </a:r>
            <a:r>
              <a:rPr lang="fr-FR" dirty="0" err="1" smtClean="0"/>
              <a:t>batiment</a:t>
            </a:r>
            <a:r>
              <a:rPr lang="fr-FR" dirty="0" smtClean="0"/>
              <a:t> public, ce sans-abri pourra donc se rendre et profiter de son produit : repas, panier à emporté, pressing, </a:t>
            </a:r>
            <a:r>
              <a:rPr lang="fr-FR" dirty="0" err="1" smtClean="0"/>
              <a:t>etc</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427666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Give</a:t>
            </a:r>
            <a:r>
              <a:rPr lang="fr-FR" sz="1200" kern="1200" dirty="0" smtClean="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Et c'est ainsi que nous avons crée "</a:t>
            </a:r>
            <a:r>
              <a:rPr lang="fr-FR" dirty="0" err="1" smtClean="0"/>
              <a:t>Suspen'Dons</a:t>
            </a:r>
            <a:r>
              <a:rPr lang="fr-FR" dirty="0" smtClean="0"/>
              <a:t>". </a:t>
            </a:r>
            <a:r>
              <a:rPr lang="fr-FR" dirty="0" err="1" smtClean="0"/>
              <a:t>Suspen'Dons</a:t>
            </a:r>
            <a:r>
              <a:rPr lang="fr-FR" dirty="0" smtClean="0"/>
              <a:t> est une plateforme, disponible sur internet et sur Android, qui permet d'offrir de l'argent aux sans-abris, par donation classique, mais </a:t>
            </a:r>
            <a:r>
              <a:rPr lang="fr-FR" dirty="0" err="1" smtClean="0"/>
              <a:t>auss</a:t>
            </a:r>
            <a:r>
              <a:rPr lang="fr-FR" dirty="0" smtClean="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182233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smtClean="0"/>
              <a:t>30/05/2017</a:t>
            </a:r>
            <a:endParaRPr lang="fr-FR" dirty="0"/>
          </a:p>
        </p:txBody>
      </p:sp>
      <p:sp>
        <p:nvSpPr>
          <p:cNvPr id="8" name="Espace réservé du pied de page 7"/>
          <p:cNvSpPr>
            <a:spLocks noGrp="1"/>
          </p:cNvSpPr>
          <p:nvPr>
            <p:ph type="ftr" sz="quarter" idx="11"/>
          </p:nvPr>
        </p:nvSpPr>
        <p:spPr/>
        <p:txBody>
          <a:bodyPr/>
          <a:lstStyle/>
          <a:p>
            <a:r>
              <a:rPr lang="fr-FR" smtClean="0"/>
              <a:t>Maxime RIFFLART ; Axel GAUVRIT ; Clément VACHET</a:t>
            </a:r>
            <a:endParaRPr lang="fr-F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smtClean="0"/>
              <a:t>30/05/2017</a:t>
            </a:r>
            <a:endParaRPr lang="fr-F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smtClean="0"/>
              <a:t>/26</a:t>
            </a:r>
            <a:endParaRPr lang="fr-FR" dirty="0"/>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1505390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11" name="Espace réservé du pied de page 10"/>
          <p:cNvSpPr>
            <a:spLocks noGrp="1"/>
          </p:cNvSpPr>
          <p:nvPr>
            <p:ph type="ftr" sz="quarter" idx="11"/>
          </p:nvPr>
        </p:nvSpPr>
        <p:spPr/>
        <p:txBody>
          <a:bodyPr/>
          <a:lstStyle/>
          <a:p>
            <a:r>
              <a:rPr lang="fr-FR" smtClean="0"/>
              <a:t>Maxime RIFFLART ; Axel GAUVRIT ; Clément VACHET</a:t>
            </a:r>
            <a:endParaRPr lang="fr-F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9" name="Espace réservé du pied de page 8"/>
          <p:cNvSpPr>
            <a:spLocks noGrp="1"/>
          </p:cNvSpPr>
          <p:nvPr>
            <p:ph type="ftr" sz="quarter" idx="11"/>
          </p:nvPr>
        </p:nvSpPr>
        <p:spPr/>
        <p:txBody>
          <a:bodyPr/>
          <a:lstStyle/>
          <a:p>
            <a:r>
              <a:rPr lang="fr-FR" smtClean="0"/>
              <a:t>Maxime RIFFLART ; Axel GAUVRIT ; Clément VACHET</a:t>
            </a:r>
            <a:endParaRPr lang="fr-F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14" name="Espace réservé du pied de page 13"/>
          <p:cNvSpPr>
            <a:spLocks noGrp="1"/>
          </p:cNvSpPr>
          <p:nvPr>
            <p:ph type="ftr" sz="quarter" idx="11"/>
          </p:nvPr>
        </p:nvSpPr>
        <p:spPr/>
        <p:txBody>
          <a:bodyPr/>
          <a:lstStyle/>
          <a:p>
            <a:r>
              <a:rPr lang="fr-FR" smtClean="0"/>
              <a:t>Maxime RIFFLART ; Axel GAUVRIT ; Clément VACHET</a:t>
            </a:r>
            <a:endParaRPr lang="fr-F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smtClean="0"/>
              <a:t>30/05/2017</a:t>
            </a:r>
            <a:endParaRPr lang="fr-FR" dirty="0"/>
          </a:p>
        </p:txBody>
      </p:sp>
      <p:sp>
        <p:nvSpPr>
          <p:cNvPr id="10" name="Espace réservé du pied de page 9"/>
          <p:cNvSpPr>
            <a:spLocks noGrp="1"/>
          </p:cNvSpPr>
          <p:nvPr>
            <p:ph type="ftr" sz="quarter" idx="11"/>
          </p:nvPr>
        </p:nvSpPr>
        <p:spPr/>
        <p:txBody>
          <a:bodyPr/>
          <a:lstStyle/>
          <a:p>
            <a:r>
              <a:rPr lang="fr-FR" smtClean="0"/>
              <a:t>Maxime RIFFLART ; Axel GAUVRIT ; Clément VACHET</a:t>
            </a:r>
            <a:endParaRPr lang="fr-F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smtClean="0"/>
              <a:t>30/05/2017</a:t>
            </a:r>
            <a:endParaRPr lang="fr-FR"/>
          </a:p>
        </p:txBody>
      </p:sp>
      <p:sp>
        <p:nvSpPr>
          <p:cNvPr id="3" name="Espace réservé du pied de page 2"/>
          <p:cNvSpPr>
            <a:spLocks noGrp="1"/>
          </p:cNvSpPr>
          <p:nvPr>
            <p:ph type="ftr" sz="quarter" idx="11"/>
          </p:nvPr>
        </p:nvSpPr>
        <p:spPr/>
        <p:txBody>
          <a:bodyPr/>
          <a:lstStyle/>
          <a:p>
            <a:r>
              <a:rPr lang="fr-FR" smtClean="0"/>
              <a:t>Maxime RIFFLART ; Axel GAUVRIT ; Clément VACHET</a:t>
            </a:r>
            <a:endParaRPr lang="fr-F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smtClean="0"/>
              <a:t>30/05/2017</a:t>
            </a:r>
            <a:endParaRPr lang="fr-FR"/>
          </a:p>
        </p:txBody>
      </p:sp>
      <p:sp>
        <p:nvSpPr>
          <p:cNvPr id="6" name="Espace réservé du pied de page 5"/>
          <p:cNvSpPr>
            <a:spLocks noGrp="1"/>
          </p:cNvSpPr>
          <p:nvPr>
            <p:ph type="ftr" sz="quarter" idx="11"/>
          </p:nvPr>
        </p:nvSpPr>
        <p:spPr/>
        <p:txBody>
          <a:bodyPr/>
          <a:lstStyle/>
          <a:p>
            <a:r>
              <a:rPr lang="fr-FR" smtClean="0"/>
              <a:t>Maxime RIFFLART ; Axel GAUVRIT ; Clément VACHET</a:t>
            </a:r>
            <a:endParaRPr lang="fr-F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9" name="Espace réservé du pied de page 8"/>
          <p:cNvSpPr>
            <a:spLocks noGrp="1"/>
          </p:cNvSpPr>
          <p:nvPr>
            <p:ph type="ftr" sz="quarter" idx="11"/>
          </p:nvPr>
        </p:nvSpPr>
        <p:spPr/>
        <p:txBody>
          <a:bodyPr/>
          <a:lstStyle/>
          <a:p>
            <a:r>
              <a:rPr lang="fr-FR" smtClean="0"/>
              <a:t>Maxime RIFFLART ; Axel GAUVRIT ; Clément VACHET</a:t>
            </a:r>
            <a:endParaRPr lang="fr-F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smtClean="0"/>
              <a:t>30/05/2017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smtClean="0"/>
              <a:t>Maxime RIFFLART ; Axel GAUVRIT ; Clément VACHET</a:t>
            </a:r>
            <a:endParaRPr lang="fr-F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smtClean="0"/>
              <a:t>/26</a:t>
            </a:r>
            <a:endParaRPr lang="fr-FR" dirty="0"/>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solution</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7" name="Imag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8" name="Imag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10" name="Rectangle 9"/>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11" name="Rectangle 10"/>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12" name="Rectangle 11"/>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5" name="Espace réservé de la date 14"/>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10</a:t>
            </a:fld>
            <a:r>
              <a:rPr lang="fr-FR" smtClean="0"/>
              <a:t>/26</a:t>
            </a:r>
            <a:endParaRPr lang="fr-FR" dirty="0"/>
          </a:p>
        </p:txBody>
      </p:sp>
    </p:spTree>
    <p:extLst>
      <p:ext uri="{BB962C8B-B14F-4D97-AF65-F5344CB8AC3E}">
        <p14:creationId xmlns:p14="http://schemas.microsoft.com/office/powerpoint/2010/main" val="955893863"/>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35479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985995" y="1482172"/>
            <a:ext cx="1644168" cy="461665"/>
          </a:xfrm>
          <a:prstGeom prst="rect">
            <a:avLst/>
          </a:prstGeom>
          <a:noFill/>
        </p:spPr>
        <p:txBody>
          <a:bodyPr wrap="none" rtlCol="0">
            <a:spAutoFit/>
          </a:bodyPr>
          <a:lstStyle/>
          <a:p>
            <a:r>
              <a:rPr lang="fr-FR" sz="2400" b="1" dirty="0"/>
              <a:t>Utilisateurs</a:t>
            </a:r>
            <a:endParaRPr lang="fr-FR" b="1" dirty="0"/>
          </a:p>
        </p:txBody>
      </p:sp>
      <p:cxnSp>
        <p:nvCxnSpPr>
          <p:cNvPr id="9" name="Connecteur droit avec flèche 8"/>
          <p:cNvCxnSpPr>
            <a:cxnSpLocks/>
            <a:stCxn id="1026" idx="3"/>
            <a:endCxn id="14" idx="1"/>
          </p:cNvCxnSpPr>
          <p:nvPr/>
        </p:nvCxnSpPr>
        <p:spPr>
          <a:xfrm flipV="1">
            <a:off x="2951080" y="2318315"/>
            <a:ext cx="1058920" cy="86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a:endCxn id="17" idx="1"/>
          </p:cNvCxnSpPr>
          <p:nvPr/>
        </p:nvCxnSpPr>
        <p:spPr>
          <a:xfrm>
            <a:off x="2951080" y="3181422"/>
            <a:ext cx="1058920" cy="926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707886"/>
          </a:xfrm>
          <a:prstGeom prst="rect">
            <a:avLst/>
          </a:prstGeom>
          <a:noFill/>
        </p:spPr>
        <p:txBody>
          <a:bodyPr wrap="square" rtlCol="0">
            <a:spAutoFit/>
          </a:bodyPr>
          <a:lstStyle/>
          <a:p>
            <a:r>
              <a:rPr lang="fr-FR" sz="2000" dirty="0"/>
              <a:t>Financer via des dons (micro paiements)</a:t>
            </a:r>
          </a:p>
        </p:txBody>
      </p:sp>
      <p:sp>
        <p:nvSpPr>
          <p:cNvPr id="17" name="ZoneTexte 16"/>
          <p:cNvSpPr txBox="1"/>
          <p:nvPr/>
        </p:nvSpPr>
        <p:spPr>
          <a:xfrm>
            <a:off x="4010000" y="3600037"/>
            <a:ext cx="2583555" cy="1015663"/>
          </a:xfrm>
          <a:prstGeom prst="rect">
            <a:avLst/>
          </a:prstGeom>
          <a:noFill/>
        </p:spPr>
        <p:txBody>
          <a:bodyPr wrap="square" rtlCol="0">
            <a:spAutoFit/>
          </a:bodyPr>
          <a:lstStyle/>
          <a:p>
            <a:pPr algn="ctr"/>
            <a:r>
              <a:rPr lang="fr-FR" sz="2000" dirty="0"/>
              <a:t>Financer en regardant une publicité partenaire</a:t>
            </a:r>
          </a:p>
        </p:txBody>
      </p:sp>
      <p:cxnSp>
        <p:nvCxnSpPr>
          <p:cNvPr id="20" name="Connecteur droit avec flèche 19"/>
          <p:cNvCxnSpPr>
            <a:cxnSpLocks/>
            <a:stCxn id="14" idx="3"/>
            <a:endCxn id="22" idx="1"/>
          </p:cNvCxnSpPr>
          <p:nvPr/>
        </p:nvCxnSpPr>
        <p:spPr>
          <a:xfrm>
            <a:off x="6464164" y="2318315"/>
            <a:ext cx="1058919" cy="1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523083" y="1829543"/>
            <a:ext cx="980789" cy="980789"/>
          </a:xfrm>
          <a:prstGeom prst="rect">
            <a:avLst/>
          </a:prstGeom>
        </p:spPr>
      </p:pic>
      <p:sp>
        <p:nvSpPr>
          <p:cNvPr id="23" name="Rectangle 22"/>
          <p:cNvSpPr/>
          <p:nvPr/>
        </p:nvSpPr>
        <p:spPr>
          <a:xfrm>
            <a:off x="6881981" y="2808710"/>
            <a:ext cx="2262992" cy="400110"/>
          </a:xfrm>
          <a:prstGeom prst="rect">
            <a:avLst/>
          </a:prstGeom>
        </p:spPr>
        <p:txBody>
          <a:bodyPr wrap="none">
            <a:spAutoFit/>
          </a:bodyPr>
          <a:lstStyle/>
          <a:p>
            <a:pPr algn="ctr"/>
            <a:r>
              <a:rPr lang="fr-FR" sz="2000" dirty="0"/>
              <a:t>Association loi 1901</a:t>
            </a:r>
          </a:p>
        </p:txBody>
      </p:sp>
      <p:cxnSp>
        <p:nvCxnSpPr>
          <p:cNvPr id="24" name="Connecteur droit avec flèche 23"/>
          <p:cNvCxnSpPr>
            <a:cxnSpLocks/>
            <a:stCxn id="17" idx="3"/>
            <a:endCxn id="25" idx="1"/>
          </p:cNvCxnSpPr>
          <p:nvPr/>
        </p:nvCxnSpPr>
        <p:spPr>
          <a:xfrm>
            <a:off x="6593555" y="4107869"/>
            <a:ext cx="92952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3" y="3569347"/>
            <a:ext cx="1077045" cy="1077045"/>
          </a:xfrm>
          <a:prstGeom prst="rect">
            <a:avLst/>
          </a:prstGeom>
        </p:spPr>
      </p:pic>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27" name="Espace réservé du numéro de diapositive 26"/>
          <p:cNvSpPr>
            <a:spLocks noGrp="1"/>
          </p:cNvSpPr>
          <p:nvPr>
            <p:ph type="sldNum" sz="quarter" idx="12"/>
          </p:nvPr>
        </p:nvSpPr>
        <p:spPr/>
        <p:txBody>
          <a:bodyPr/>
          <a:lstStyle/>
          <a:p>
            <a:fld id="{EA27A45B-77EB-4839-A102-834B06C26C52}" type="slidenum">
              <a:rPr lang="fr-FR" smtClean="0"/>
              <a:pPr/>
              <a:t>12</a:t>
            </a:fld>
            <a:r>
              <a:rPr lang="fr-FR" smtClean="0"/>
              <a:t>/26</a:t>
            </a:r>
            <a:endParaRPr lang="fr-FR" dirty="0"/>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26" name="ZoneTexte 25"/>
          <p:cNvSpPr txBox="1"/>
          <p:nvPr/>
        </p:nvSpPr>
        <p:spPr>
          <a:xfrm>
            <a:off x="4016942" y="2792519"/>
            <a:ext cx="2393012" cy="707886"/>
          </a:xfrm>
          <a:prstGeom prst="rect">
            <a:avLst/>
          </a:prstGeom>
          <a:noFill/>
        </p:spPr>
        <p:txBody>
          <a:bodyPr wrap="square" rtlCol="0">
            <a:spAutoFit/>
          </a:bodyPr>
          <a:lstStyle/>
          <a:p>
            <a:r>
              <a:rPr lang="fr-FR" sz="2000" dirty="0"/>
              <a:t>Financement à </a:t>
            </a:r>
            <a:r>
              <a:rPr lang="fr-FR" sz="2000" b="1" dirty="0"/>
              <a:t>0,08</a:t>
            </a:r>
            <a:r>
              <a:rPr lang="fr-FR" sz="2000" dirty="0"/>
              <a:t> euro par vue</a:t>
            </a:r>
          </a:p>
        </p:txBody>
      </p:sp>
      <p:pic>
        <p:nvPicPr>
          <p:cNvPr id="1028" name="Picture 4" descr="Résultat de recherche d'images pour &quot;suitcase fla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006111" y="1833650"/>
            <a:ext cx="1617815" cy="461665"/>
          </a:xfrm>
          <a:prstGeom prst="rect">
            <a:avLst/>
          </a:prstGeom>
          <a:noFill/>
        </p:spPr>
        <p:txBody>
          <a:bodyPr wrap="none" rtlCol="0">
            <a:spAutoFit/>
          </a:bodyPr>
          <a:lstStyle/>
          <a:p>
            <a:r>
              <a:rPr lang="fr-FR" sz="2400"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4016202" y="3837010"/>
            <a:ext cx="2202461" cy="1015663"/>
          </a:xfrm>
          <a:prstGeom prst="rect">
            <a:avLst/>
          </a:prstGeom>
          <a:noFill/>
        </p:spPr>
        <p:txBody>
          <a:bodyPr wrap="square" rtlCol="0">
            <a:spAutoFit/>
          </a:bodyPr>
          <a:lstStyle/>
          <a:p>
            <a:pPr algn="ctr"/>
            <a:r>
              <a:rPr lang="fr-FR" sz="2000" dirty="0"/>
              <a:t>À raison de </a:t>
            </a:r>
            <a:r>
              <a:rPr lang="fr-FR" sz="2000" b="1" dirty="0"/>
              <a:t>500</a:t>
            </a:r>
            <a:r>
              <a:rPr lang="fr-FR" sz="2000" dirty="0"/>
              <a:t> </a:t>
            </a:r>
            <a:r>
              <a:rPr lang="fr-FR" sz="2000" dirty="0" smtClean="0"/>
              <a:t>vues </a:t>
            </a:r>
            <a:r>
              <a:rPr lang="fr-FR" sz="2000" dirty="0"/>
              <a:t>par jour</a:t>
            </a:r>
          </a:p>
          <a:p>
            <a:pPr algn="ctr"/>
            <a:r>
              <a:rPr lang="fr-FR" sz="2000" dirty="0"/>
              <a:t>( = 182 500 / an)</a:t>
            </a:r>
          </a:p>
        </p:txBody>
      </p:sp>
      <p:cxnSp>
        <p:nvCxnSpPr>
          <p:cNvPr id="6" name="Connecteur droit avec flèche 5"/>
          <p:cNvCxnSpPr>
            <a:stCxn id="1028" idx="3"/>
          </p:cNvCxnSpPr>
          <p:nvPr/>
        </p:nvCxnSpPr>
        <p:spPr>
          <a:xfrm>
            <a:off x="2819147" y="3126196"/>
            <a:ext cx="1218685" cy="117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123379" y="3971489"/>
            <a:ext cx="1794081" cy="707886"/>
          </a:xfrm>
          <a:prstGeom prst="rect">
            <a:avLst/>
          </a:prstGeom>
          <a:noFill/>
        </p:spPr>
        <p:txBody>
          <a:bodyPr wrap="none" rtlCol="0">
            <a:spAutoFit/>
          </a:bodyPr>
          <a:lstStyle/>
          <a:p>
            <a:pPr algn="ctr"/>
            <a:r>
              <a:rPr lang="fr-FR" sz="2000" b="1" dirty="0"/>
              <a:t>= 14 560 €</a:t>
            </a:r>
          </a:p>
          <a:p>
            <a:pPr algn="ctr"/>
            <a:r>
              <a:rPr lang="fr-FR" sz="2000" dirty="0"/>
              <a:t>(182 500 x 365)</a:t>
            </a:r>
          </a:p>
        </p:txBody>
      </p:sp>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16" name="Espace réservé du numéro de diapositive 15"/>
          <p:cNvSpPr>
            <a:spLocks noGrp="1"/>
          </p:cNvSpPr>
          <p:nvPr>
            <p:ph type="sldNum" sz="quarter" idx="12"/>
          </p:nvPr>
        </p:nvSpPr>
        <p:spPr/>
        <p:txBody>
          <a:bodyPr/>
          <a:lstStyle/>
          <a:p>
            <a:fld id="{EA27A45B-77EB-4839-A102-834B06C26C52}" type="slidenum">
              <a:rPr lang="fr-FR" smtClean="0"/>
              <a:pPr/>
              <a:t>13</a:t>
            </a:fld>
            <a:r>
              <a:rPr lang="fr-FR" smtClean="0"/>
              <a:t>/26</a:t>
            </a:r>
            <a:endParaRPr lang="fr-FR" dirty="0"/>
          </a:p>
        </p:txBody>
      </p:sp>
    </p:spTree>
    <p:extLst>
      <p:ext uri="{BB962C8B-B14F-4D97-AF65-F5344CB8AC3E}">
        <p14:creationId xmlns:p14="http://schemas.microsoft.com/office/powerpoint/2010/main" val="1662172213"/>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26" name="Espace réservé du pied de page 25"/>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4" name="Titre 13"/>
          <p:cNvSpPr>
            <a:spLocks noGrp="1"/>
          </p:cNvSpPr>
          <p:nvPr>
            <p:ph type="title"/>
          </p:nvPr>
        </p:nvSpPr>
        <p:spPr/>
        <p:txBody>
          <a:bodyPr/>
          <a:lstStyle/>
          <a:p>
            <a:r>
              <a:rPr lang="fr-FR" dirty="0" smtClean="0"/>
              <a:t>Notre cible</a:t>
            </a:r>
            <a:endParaRPr lang="fr-FR" dirty="0"/>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8" name="Espace réservé de la date 17"/>
          <p:cNvSpPr>
            <a:spLocks noGrp="1"/>
          </p:cNvSpPr>
          <p:nvPr>
            <p:ph type="dt" sz="half" idx="10"/>
          </p:nvPr>
        </p:nvSpPr>
        <p:spPr/>
        <p:txBody>
          <a:bodyPr/>
          <a:lstStyle/>
          <a:p>
            <a:r>
              <a:rPr lang="fr-FR" smtClean="0"/>
              <a:t>30/05/2017</a:t>
            </a:r>
            <a:endParaRPr lang="fr-FR" dirty="0"/>
          </a:p>
        </p:txBody>
      </p:sp>
      <p:sp>
        <p:nvSpPr>
          <p:cNvPr id="13" name="Espace réservé du numéro de diapositive 12"/>
          <p:cNvSpPr>
            <a:spLocks noGrp="1"/>
          </p:cNvSpPr>
          <p:nvPr>
            <p:ph type="sldNum" sz="quarter" idx="12"/>
          </p:nvPr>
        </p:nvSpPr>
        <p:spPr/>
        <p:txBody>
          <a:bodyPr/>
          <a:lstStyle/>
          <a:p>
            <a:fld id="{EA27A45B-77EB-4839-A102-834B06C26C52}" type="slidenum">
              <a:rPr lang="fr-FR" smtClean="0"/>
              <a:pPr/>
              <a:t>14</a:t>
            </a:fld>
            <a:r>
              <a:rPr lang="fr-FR" smtClean="0"/>
              <a:t>/26</a:t>
            </a:r>
            <a:endParaRPr lang="fr-FR" dirty="0"/>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6">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0" name="Image 1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9" name="Titre 8"/>
          <p:cNvSpPr>
            <a:spLocks noGrp="1"/>
          </p:cNvSpPr>
          <p:nvPr>
            <p:ph type="title"/>
          </p:nvPr>
        </p:nvSpPr>
        <p:spPr/>
        <p:txBody>
          <a:bodyPr/>
          <a:lstStyle/>
          <a:p>
            <a:r>
              <a:rPr lang="fr-FR" dirty="0"/>
              <a:t>Ils nous font confiance</a:t>
            </a:r>
          </a:p>
        </p:txBody>
      </p:sp>
      <p:sp>
        <p:nvSpPr>
          <p:cNvPr id="21" name="ZoneTexte 20"/>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1" name="Espace réservé de la date 10"/>
          <p:cNvSpPr>
            <a:spLocks noGrp="1"/>
          </p:cNvSpPr>
          <p:nvPr>
            <p:ph type="dt" sz="half" idx="10"/>
          </p:nvPr>
        </p:nvSpPr>
        <p:spPr/>
        <p:txBody>
          <a:bodyPr/>
          <a:lstStyle/>
          <a:p>
            <a:r>
              <a:rPr lang="fr-FR" smtClean="0"/>
              <a:t>30/05/2017</a:t>
            </a:r>
            <a:endParaRPr lang="fr-FR" dirty="0"/>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16</a:t>
            </a:fld>
            <a:r>
              <a:rPr lang="fr-FR" smtClean="0"/>
              <a:t>/26</a:t>
            </a:r>
            <a:endParaRPr lang="fr-FR" dirty="0"/>
          </a:p>
        </p:txBody>
      </p:sp>
    </p:spTree>
    <p:extLst>
      <p:ext uri="{BB962C8B-B14F-4D97-AF65-F5344CB8AC3E}">
        <p14:creationId xmlns:p14="http://schemas.microsoft.com/office/powerpoint/2010/main" val="107962725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4" name="Titre 1"/>
          <p:cNvSpPr>
            <a:spLocks noGrp="1"/>
          </p:cNvSpPr>
          <p:nvPr>
            <p:ph type="title"/>
          </p:nvPr>
        </p:nvSpPr>
        <p:spPr>
          <a:xfrm>
            <a:off x="284265" y="217782"/>
            <a:ext cx="8866662" cy="1325563"/>
          </a:xfrm>
        </p:spPr>
        <p:txBody>
          <a:bodyPr/>
          <a:lstStyle/>
          <a:p>
            <a:r>
              <a:rPr lang="fr-FR" dirty="0"/>
              <a:t>Ambassadeurs</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17</a:t>
            </a:fld>
            <a:r>
              <a:rPr lang="fr-FR" smtClean="0"/>
              <a:t>/26</a:t>
            </a:r>
            <a:endParaRPr lang="fr-FR" dirty="0"/>
          </a:p>
        </p:txBody>
      </p:sp>
    </p:spTree>
    <p:extLst>
      <p:ext uri="{BB962C8B-B14F-4D97-AF65-F5344CB8AC3E}">
        <p14:creationId xmlns:p14="http://schemas.microsoft.com/office/powerpoint/2010/main" val="160157222"/>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dirty="0"/>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381" y="1215226"/>
            <a:ext cx="6274016" cy="496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Image 2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5" name="Espace réservé de la date 4"/>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18</a:t>
            </a:fld>
            <a:r>
              <a:rPr lang="fr-FR" smtClean="0"/>
              <a:t>/26</a:t>
            </a:r>
            <a:endParaRPr lang="fr-FR" dirty="0"/>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dirty="0"/>
          </a:p>
        </p:txBody>
      </p:sp>
      <p:pic>
        <p:nvPicPr>
          <p:cNvPr id="10" name="Image 9" descr="Une image contenant mur, personne, homme, intérieur&#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79" y="124060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79" y="2973247"/>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79" y="4705893"/>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827036" y="1490136"/>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827036" y="3222782"/>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827035" y="5016983"/>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5" name="Espace réservé de la date 4"/>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19</a:t>
            </a:fld>
            <a:r>
              <a:rPr lang="fr-FR" smtClean="0"/>
              <a:t>/26</a:t>
            </a:r>
            <a:endParaRPr lang="fr-FR" dirty="0"/>
          </a:p>
        </p:txBody>
      </p:sp>
    </p:spTree>
    <p:extLst>
      <p:ext uri="{BB962C8B-B14F-4D97-AF65-F5344CB8AC3E}">
        <p14:creationId xmlns:p14="http://schemas.microsoft.com/office/powerpoint/2010/main" val="1939797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3">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7" name="Titre 1"/>
          <p:cNvSpPr>
            <a:spLocks noGrp="1"/>
          </p:cNvSpPr>
          <p:nvPr>
            <p:ph type="title"/>
          </p:nvPr>
        </p:nvSpPr>
        <p:spPr>
          <a:xfrm>
            <a:off x="284265" y="217782"/>
            <a:ext cx="8866662" cy="1325563"/>
          </a:xfrm>
        </p:spPr>
        <p:txBody>
          <a:bodyPr/>
          <a:lstStyle/>
          <a:p>
            <a:r>
              <a:rPr lang="fr-FR" dirty="0"/>
              <a:t>L’association</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9" name="ZoneTexte 8"/>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4" name="Espace réservé de la date 13"/>
          <p:cNvSpPr>
            <a:spLocks noGrp="1"/>
          </p:cNvSpPr>
          <p:nvPr>
            <p:ph type="dt" sz="half" idx="10"/>
          </p:nvPr>
        </p:nvSpPr>
        <p:spPr/>
        <p:txBody>
          <a:bodyPr/>
          <a:lstStyle/>
          <a:p>
            <a:r>
              <a:rPr lang="fr-FR" smtClean="0"/>
              <a:t>30/05/2017</a:t>
            </a:r>
            <a:endParaRPr lang="fr-FR" dirty="0"/>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20</a:t>
            </a:fld>
            <a:r>
              <a:rPr lang="fr-FR" smtClean="0"/>
              <a:t>/26</a:t>
            </a:r>
            <a:endParaRPr lang="fr-FR" dirty="0"/>
          </a:p>
        </p:txBody>
      </p:sp>
    </p:spTree>
    <p:extLst>
      <p:ext uri="{BB962C8B-B14F-4D97-AF65-F5344CB8AC3E}">
        <p14:creationId xmlns:p14="http://schemas.microsoft.com/office/powerpoint/2010/main" val="453689006"/>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98008226"/>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sp>
        <p:nvSpPr>
          <p:cNvPr id="10" name="Titre 1"/>
          <p:cNvSpPr>
            <a:spLocks noGrp="1"/>
          </p:cNvSpPr>
          <p:nvPr>
            <p:ph type="title"/>
          </p:nvPr>
        </p:nvSpPr>
        <p:spPr>
          <a:xfrm>
            <a:off x="284265" y="217782"/>
            <a:ext cx="8866662" cy="1325563"/>
          </a:xfrm>
        </p:spPr>
        <p:txBody>
          <a:bodyPr/>
          <a:lstStyle/>
          <a:p>
            <a:r>
              <a:rPr lang="fr-FR" dirty="0"/>
              <a:t>Vision à long terme</a:t>
            </a:r>
          </a:p>
        </p:txBody>
      </p:sp>
      <p:sp>
        <p:nvSpPr>
          <p:cNvPr id="4" name="Espace réservé de la date 3"/>
          <p:cNvSpPr>
            <a:spLocks noGrp="1"/>
          </p:cNvSpPr>
          <p:nvPr>
            <p:ph type="dt" sz="half" idx="10"/>
          </p:nvPr>
        </p:nvSpPr>
        <p:spPr/>
        <p:txBody>
          <a:bodyPr/>
          <a:lstStyle/>
          <a:p>
            <a:r>
              <a:rPr lang="fr-FR" smtClean="0"/>
              <a:t>30/05/2017</a:t>
            </a:r>
            <a:endParaRPr lang="fr-FR" dirty="0"/>
          </a:p>
        </p:txBody>
      </p:sp>
      <p:pic>
        <p:nvPicPr>
          <p:cNvPr id="2" name="Image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446" y="880563"/>
            <a:ext cx="9166252" cy="5152273"/>
          </a:xfrm>
          <a:prstGeom prst="rect">
            <a:avLst/>
          </a:prstGeom>
        </p:spPr>
      </p:pic>
      <p:sp>
        <p:nvSpPr>
          <p:cNvPr id="6" name="Espace réservé du numéro de diapositive 5"/>
          <p:cNvSpPr>
            <a:spLocks noGrp="1"/>
          </p:cNvSpPr>
          <p:nvPr>
            <p:ph type="sldNum" sz="quarter" idx="12"/>
          </p:nvPr>
        </p:nvSpPr>
        <p:spPr/>
        <p:txBody>
          <a:bodyPr/>
          <a:lstStyle/>
          <a:p>
            <a:fld id="{EA27A45B-77EB-4839-A102-834B06C26C52}" type="slidenum">
              <a:rPr lang="fr-FR" smtClean="0"/>
              <a:pPr/>
              <a:t>22</a:t>
            </a:fld>
            <a:r>
              <a:rPr lang="fr-FR" smtClean="0"/>
              <a:t>/26</a:t>
            </a:r>
            <a:endParaRPr lang="fr-FR" dirty="0"/>
          </a:p>
        </p:txBody>
      </p:sp>
    </p:spTree>
    <p:extLst>
      <p:ext uri="{BB962C8B-B14F-4D97-AF65-F5344CB8AC3E}">
        <p14:creationId xmlns:p14="http://schemas.microsoft.com/office/powerpoint/2010/main" val="473175830"/>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284265" y="217782"/>
            <a:ext cx="8866662" cy="1325563"/>
          </a:xfrm>
        </p:spPr>
        <p:txBody>
          <a:bodyPr/>
          <a:lstStyle/>
          <a:p>
            <a:r>
              <a:rPr lang="fr-FR" dirty="0"/>
              <a:t>Vision à long terme</a:t>
            </a:r>
          </a:p>
        </p:txBody>
      </p:sp>
      <p:sp>
        <p:nvSpPr>
          <p:cNvPr id="4" name="Espace réservé de la date 3"/>
          <p:cNvSpPr>
            <a:spLocks noGrp="1"/>
          </p:cNvSpPr>
          <p:nvPr>
            <p:ph type="dt" sz="half" idx="10"/>
          </p:nvPr>
        </p:nvSpPr>
        <p:spPr/>
        <p:txBody>
          <a:bodyPr/>
          <a:lstStyle/>
          <a:p>
            <a:r>
              <a:rPr lang="fr-FR" smtClean="0"/>
              <a:t>30/05/2017</a:t>
            </a:r>
            <a:endParaRPr lang="fr-FR" dirty="0"/>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23</a:t>
            </a:fld>
            <a:r>
              <a:rPr lang="fr-FR" smtClean="0"/>
              <a:t>/26</a:t>
            </a:r>
            <a:endParaRPr lang="fr-FR" dirty="0"/>
          </a:p>
        </p:txBody>
      </p:sp>
    </p:spTree>
    <p:extLst>
      <p:ext uri="{BB962C8B-B14F-4D97-AF65-F5344CB8AC3E}">
        <p14:creationId xmlns:p14="http://schemas.microsoft.com/office/powerpoint/2010/main" val="4248673251"/>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867"/>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pic>
        <p:nvPicPr>
          <p:cNvPr id="12" name="Imag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08695242"/>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
        <p:nvSpPr>
          <p:cNvPr id="13" name="Espace réservé de la date 12"/>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25</a:t>
            </a:fld>
            <a:r>
              <a:rPr lang="fr-FR" smtClean="0"/>
              <a:t>/26</a:t>
            </a:r>
            <a:endParaRPr lang="fr-FR" dirty="0"/>
          </a:p>
        </p:txBody>
      </p:sp>
    </p:spTree>
    <p:extLst>
      <p:ext uri="{BB962C8B-B14F-4D97-AF65-F5344CB8AC3E}">
        <p14:creationId xmlns:p14="http://schemas.microsoft.com/office/powerpoint/2010/main" val="4210251379"/>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2224778981"/>
              </p:ext>
            </p:extLst>
          </p:nvPr>
        </p:nvGraphicFramePr>
        <p:xfrm>
          <a:off x="826345" y="3047066"/>
          <a:ext cx="2533577" cy="2522976"/>
        </p:xfrm>
        <a:graphic>
          <a:graphicData uri="http://schemas.openxmlformats.org/presentationml/2006/ole">
            <mc:AlternateContent xmlns:mc="http://schemas.openxmlformats.org/markup-compatibility/2006">
              <mc:Choice xmlns:v="urn:schemas-microsoft-com:vml" Requires="v">
                <p:oleObj spid="_x0000_s1046"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826345" y="3047066"/>
                        <a:ext cx="2533577" cy="2522976"/>
                      </a:xfrm>
                      <a:prstGeom prst="rect">
                        <a:avLst/>
                      </a:prstGeom>
                    </p:spPr>
                  </p:pic>
                </p:oleObj>
              </mc:Fallback>
            </mc:AlternateContent>
          </a:graphicData>
        </a:graphic>
      </p:graphicFrame>
      <p:sp>
        <p:nvSpPr>
          <p:cNvPr id="13" name="Titre 1"/>
          <p:cNvSpPr>
            <a:spLocks noGrp="1"/>
          </p:cNvSpPr>
          <p:nvPr>
            <p:ph type="title"/>
          </p:nvPr>
        </p:nvSpPr>
        <p:spPr>
          <a:xfrm>
            <a:off x="284265" y="217782"/>
            <a:ext cx="8866662" cy="1325563"/>
          </a:xfrm>
        </p:spPr>
        <p:txBody>
          <a:bodyPr/>
          <a:lstStyle/>
          <a:p>
            <a:r>
              <a:rPr lang="fr-FR" dirty="0"/>
              <a:t>Restez informés</a:t>
            </a:r>
          </a:p>
        </p:txBody>
      </p:sp>
      <p:sp>
        <p:nvSpPr>
          <p:cNvPr id="10" name="Espace réservé de la date 9"/>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26</a:t>
            </a:fld>
            <a:r>
              <a:rPr lang="fr-FR" smtClean="0"/>
              <a:t>/26</a:t>
            </a:r>
            <a:endParaRPr lang="fr-FR" dirty="0"/>
          </a:p>
        </p:txBody>
      </p:sp>
    </p:spTree>
    <p:extLst>
      <p:ext uri="{BB962C8B-B14F-4D97-AF65-F5344CB8AC3E}">
        <p14:creationId xmlns:p14="http://schemas.microsoft.com/office/powerpoint/2010/main" val="1130498436"/>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65698" y="1859339"/>
            <a:ext cx="2505867" cy="3139321"/>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9" name="Espace réservé de la date 8"/>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/26</a:t>
            </a:r>
            <a:endParaRPr lang="fr-FR" dirty="0"/>
          </a:p>
        </p:txBody>
      </p:sp>
      <p:sp>
        <p:nvSpPr>
          <p:cNvPr id="11" name="Légende encadrée 3 10"/>
          <p:cNvSpPr/>
          <p:nvPr/>
        </p:nvSpPr>
        <p:spPr>
          <a:xfrm>
            <a:off x="863124" y="1955119"/>
            <a:ext cx="1717705" cy="548799"/>
          </a:xfrm>
          <a:prstGeom prst="borderCallout3">
            <a:avLst>
              <a:gd name="adj1" fmla="val 18750"/>
              <a:gd name="adj2" fmla="val -8333"/>
              <a:gd name="adj3" fmla="val 18750"/>
              <a:gd name="adj4" fmla="val -16667"/>
              <a:gd name="adj5" fmla="val 103030"/>
              <a:gd name="adj6" fmla="val -41228"/>
              <a:gd name="adj7" fmla="val 181145"/>
              <a:gd name="adj8" fmla="val -270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000" b="1" dirty="0" smtClean="0"/>
              <a:t>¼ Travaillent</a:t>
            </a:r>
            <a:endParaRPr lang="fr-FR" sz="2000" b="1" dirty="0"/>
          </a:p>
        </p:txBody>
      </p:sp>
      <p:sp>
        <p:nvSpPr>
          <p:cNvPr id="12" name="Légende encadrée 3 11"/>
          <p:cNvSpPr/>
          <p:nvPr/>
        </p:nvSpPr>
        <p:spPr>
          <a:xfrm>
            <a:off x="3408348" y="4571345"/>
            <a:ext cx="1461330" cy="564022"/>
          </a:xfrm>
          <a:prstGeom prst="borderCallout3">
            <a:avLst>
              <a:gd name="adj1" fmla="val 18750"/>
              <a:gd name="adj2" fmla="val -8333"/>
              <a:gd name="adj3" fmla="val 18750"/>
              <a:gd name="adj4" fmla="val -16667"/>
              <a:gd name="adj5" fmla="val -63637"/>
              <a:gd name="adj6" fmla="val -30117"/>
              <a:gd name="adj7" fmla="val -100673"/>
              <a:gd name="adj8" fmla="val -720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000" b="1" dirty="0" smtClean="0"/>
              <a:t>16 Morts</a:t>
            </a:r>
            <a:endParaRPr lang="fr-FR" sz="2000" b="1" dirty="0"/>
          </a:p>
        </p:txBody>
      </p:sp>
      <p:sp>
        <p:nvSpPr>
          <p:cNvPr id="13" name="Légende encadrée 3 12"/>
          <p:cNvSpPr/>
          <p:nvPr/>
        </p:nvSpPr>
        <p:spPr>
          <a:xfrm>
            <a:off x="4717596" y="1955118"/>
            <a:ext cx="2230135" cy="548799"/>
          </a:xfrm>
          <a:prstGeom prst="borderCallout3">
            <a:avLst>
              <a:gd name="adj1" fmla="val 18750"/>
              <a:gd name="adj2" fmla="val -8333"/>
              <a:gd name="adj3" fmla="val 18750"/>
              <a:gd name="adj4" fmla="val -16667"/>
              <a:gd name="adj5" fmla="val 103030"/>
              <a:gd name="adj6" fmla="val -41228"/>
              <a:gd name="adj7" fmla="val 156230"/>
              <a:gd name="adj8" fmla="val -412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000" b="1" dirty="0" smtClean="0"/>
              <a:t>130 000 en France</a:t>
            </a:r>
            <a:endParaRPr lang="fr-FR" sz="2000" b="1" dirty="0"/>
          </a:p>
        </p:txBody>
      </p:sp>
      <p:sp>
        <p:nvSpPr>
          <p:cNvPr id="14" name="Légende encadrée 3 13"/>
          <p:cNvSpPr/>
          <p:nvPr/>
        </p:nvSpPr>
        <p:spPr>
          <a:xfrm>
            <a:off x="6372578" y="4371682"/>
            <a:ext cx="1916844" cy="548799"/>
          </a:xfrm>
          <a:prstGeom prst="borderCallout3">
            <a:avLst>
              <a:gd name="adj1" fmla="val 18750"/>
              <a:gd name="adj2" fmla="val -8333"/>
              <a:gd name="adj3" fmla="val 18750"/>
              <a:gd name="adj4" fmla="val -16667"/>
              <a:gd name="adj5" fmla="val -34002"/>
              <a:gd name="adj6" fmla="val -27050"/>
              <a:gd name="adj7" fmla="val -77347"/>
              <a:gd name="adj8" fmla="val -270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000" b="1" dirty="0" smtClean="0"/>
              <a:t>500 sur Strasbourg</a:t>
            </a:r>
            <a:endParaRPr lang="fr-FR" sz="2000" b="1" dirty="0"/>
          </a:p>
        </p:txBody>
      </p:sp>
    </p:spTree>
    <p:extLst>
      <p:ext uri="{BB962C8B-B14F-4D97-AF65-F5344CB8AC3E}">
        <p14:creationId xmlns:p14="http://schemas.microsoft.com/office/powerpoint/2010/main" val="306986111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9298794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3" name="Espace réservé de la date 2"/>
          <p:cNvSpPr>
            <a:spLocks noGrp="1"/>
          </p:cNvSpPr>
          <p:nvPr>
            <p:ph type="dt" sz="half" idx="10"/>
          </p:nvPr>
        </p:nvSpPr>
        <p:spPr/>
        <p:txBody>
          <a:bodyPr/>
          <a:lstStyle/>
          <a:p>
            <a:r>
              <a:rPr lang="fr-FR" smtClean="0"/>
              <a:t>30/05/2017</a:t>
            </a:r>
            <a:endParaRPr lang="fr-FR" dirty="0"/>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smtClean="0"/>
              <a:t>/26</a:t>
            </a:r>
            <a:endParaRPr lang="fr-FR" dirty="0"/>
          </a:p>
        </p:txBody>
      </p:sp>
      <p:sp>
        <p:nvSpPr>
          <p:cNvPr id="12" name="Titre 1"/>
          <p:cNvSpPr>
            <a:spLocks noGrp="1"/>
          </p:cNvSpPr>
          <p:nvPr>
            <p:ph type="title"/>
          </p:nvPr>
        </p:nvSpPr>
        <p:spPr>
          <a:xfrm>
            <a:off x="284265" y="217782"/>
            <a:ext cx="8866662" cy="1325563"/>
          </a:xfrm>
        </p:spPr>
        <p:txBody>
          <a:bodyPr/>
          <a:lstStyle/>
          <a:p>
            <a:r>
              <a:rPr lang="fr-FR" dirty="0" smtClean="0"/>
              <a:t>Solution identifiée</a:t>
            </a:r>
            <a:endParaRPr lang="fr-FR" dirty="0"/>
          </a:p>
        </p:txBody>
      </p:sp>
    </p:spTree>
    <p:extLst>
      <p:ext uri="{BB962C8B-B14F-4D97-AF65-F5344CB8AC3E}">
        <p14:creationId xmlns:p14="http://schemas.microsoft.com/office/powerpoint/2010/main" val="394303808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7280" y="2091520"/>
            <a:ext cx="8940631" cy="2674958"/>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e la date 11"/>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6</a:t>
            </a:fld>
            <a:r>
              <a:rPr lang="fr-FR" smtClean="0"/>
              <a:t>/26</a:t>
            </a:r>
            <a:endParaRPr lang="fr-FR" dirty="0"/>
          </a:p>
        </p:txBody>
      </p:sp>
    </p:spTree>
    <p:extLst>
      <p:ext uri="{BB962C8B-B14F-4D97-AF65-F5344CB8AC3E}">
        <p14:creationId xmlns:p14="http://schemas.microsoft.com/office/powerpoint/2010/main" val="1296549673"/>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7280" y="2088686"/>
            <a:ext cx="8940631" cy="2680625"/>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e la date 11"/>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7</a:t>
            </a:fld>
            <a:r>
              <a:rPr lang="fr-FR" smtClean="0"/>
              <a:t>/26</a:t>
            </a:r>
            <a:endParaRPr lang="fr-FR" dirty="0"/>
          </a:p>
        </p:txBody>
      </p:sp>
    </p:spTree>
    <p:extLst>
      <p:ext uri="{BB962C8B-B14F-4D97-AF65-F5344CB8AC3E}">
        <p14:creationId xmlns:p14="http://schemas.microsoft.com/office/powerpoint/2010/main" val="3022072515"/>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smtClean="0"/>
              <a:t>Maxime RIFFLART ; Axel GAUVRIT ; Clément VACHET</a:t>
            </a:r>
            <a:endParaRPr lang="fr-F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p:cNvSpPr>
            <a:spLocks noGrp="1"/>
          </p:cNvSpPr>
          <p:nvPr>
            <p:ph type="title"/>
          </p:nvPr>
        </p:nvSpPr>
        <p:spPr>
          <a:xfrm>
            <a:off x="284265" y="217782"/>
            <a:ext cx="8866662" cy="1325563"/>
          </a:xfrm>
        </p:spPr>
        <p:txBody>
          <a:bodyPr/>
          <a:lstStyle/>
          <a:p>
            <a:r>
              <a:rPr lang="fr-FR" dirty="0" smtClean="0"/>
              <a:t>Acteurs existants</a:t>
            </a:r>
            <a:endParaRPr lang="fr-FR" dirty="0"/>
          </a:p>
        </p:txBody>
      </p:sp>
      <p:sp>
        <p:nvSpPr>
          <p:cNvPr id="18" name="ZoneTexte 17"/>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7" name="Espace réservé de la date 6"/>
          <p:cNvSpPr>
            <a:spLocks noGrp="1"/>
          </p:cNvSpPr>
          <p:nvPr>
            <p:ph type="dt" sz="half" idx="10"/>
          </p:nvPr>
        </p:nvSpPr>
        <p:spPr/>
        <p:txBody>
          <a:bodyPr/>
          <a:lstStyle/>
          <a:p>
            <a:r>
              <a:rPr lang="fr-FR" smtClean="0"/>
              <a:t>30/05/2017</a:t>
            </a:r>
            <a:endParaRPr lang="fr-FR" dirty="0"/>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8</a:t>
            </a:fld>
            <a:r>
              <a:rPr lang="fr-FR" smtClean="0"/>
              <a:t>/26</a:t>
            </a:r>
            <a:endParaRPr lang="fr-FR" dirty="0"/>
          </a:p>
        </p:txBody>
      </p:sp>
    </p:spTree>
    <p:extLst>
      <p:ext uri="{BB962C8B-B14F-4D97-AF65-F5344CB8AC3E}">
        <p14:creationId xmlns:p14="http://schemas.microsoft.com/office/powerpoint/2010/main" val="4111149012"/>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17987" y="1629479"/>
            <a:ext cx="7599218" cy="3899650"/>
          </a:xfrm>
        </p:spPr>
        <p:txBody>
          <a:bodyPr/>
          <a:lstStyle/>
          <a:p>
            <a:r>
              <a:rPr lang="fr-FR" dirty="0"/>
              <a:t>Partenaires: Publicité visible. Cible attentive et locale</a:t>
            </a:r>
          </a:p>
          <a:p>
            <a:endParaRPr lang="fr-FR" sz="2000" dirty="0"/>
          </a:p>
          <a:p>
            <a:r>
              <a:rPr lang="fr-FR" dirty="0"/>
              <a:t>Utilisateurs: les entreprises </a:t>
            </a:r>
            <a:r>
              <a:rPr lang="fr-FR" dirty="0" smtClean="0"/>
              <a:t>proposées </a:t>
            </a:r>
            <a:r>
              <a:rPr lang="fr-FR" dirty="0"/>
              <a:t>sont respectueuses.</a:t>
            </a:r>
          </a:p>
          <a:p>
            <a:endParaRPr lang="fr-FR" sz="2000"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5" name="Espace réservé du pied de page 4"/>
          <p:cNvSpPr>
            <a:spLocks noGrp="1"/>
          </p:cNvSpPr>
          <p:nvPr>
            <p:ph type="ftr" sz="quarter" idx="11"/>
          </p:nvPr>
        </p:nvSpPr>
        <p:spPr/>
        <p:txBody>
          <a:bodyPr/>
          <a:lstStyle/>
          <a:p>
            <a:r>
              <a:rPr lang="fr-FR" smtClean="0"/>
              <a:t>Maxime RIFFLART ; Axel GAUVRIT ; Clément VACHET</a:t>
            </a:r>
            <a:endParaRPr lang="fr-F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Titre 1"/>
          <p:cNvSpPr>
            <a:spLocks noGrp="1"/>
          </p:cNvSpPr>
          <p:nvPr>
            <p:ph type="title"/>
          </p:nvPr>
        </p:nvSpPr>
        <p:spPr>
          <a:xfrm>
            <a:off x="284265" y="217782"/>
            <a:ext cx="8866662" cy="1325563"/>
          </a:xfrm>
        </p:spPr>
        <p:txBody>
          <a:bodyPr/>
          <a:lstStyle/>
          <a:p>
            <a:r>
              <a:rPr lang="fr-FR" dirty="0"/>
              <a:t>Notre valeur ajoutée</a:t>
            </a:r>
          </a:p>
        </p:txBody>
      </p:sp>
      <p:sp>
        <p:nvSpPr>
          <p:cNvPr id="14" name="ZoneTexte 13"/>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8" name="Espace réservé de la date 7"/>
          <p:cNvSpPr>
            <a:spLocks noGrp="1"/>
          </p:cNvSpPr>
          <p:nvPr>
            <p:ph type="dt" sz="half" idx="10"/>
          </p:nvPr>
        </p:nvSpPr>
        <p:spPr/>
        <p:txBody>
          <a:bodyPr/>
          <a:lstStyle/>
          <a:p>
            <a:r>
              <a:rPr lang="fr-FR" smtClean="0"/>
              <a:t>30/05/2017</a:t>
            </a:r>
            <a:endParaRPr lang="fr-FR" dirty="0"/>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9</a:t>
            </a:fld>
            <a:r>
              <a:rPr lang="fr-FR" smtClean="0"/>
              <a:t>/26</a:t>
            </a:r>
            <a:endParaRPr lang="fr-FR" dirty="0"/>
          </a:p>
        </p:txBody>
      </p:sp>
    </p:spTree>
    <p:extLst>
      <p:ext uri="{BB962C8B-B14F-4D97-AF65-F5344CB8AC3E}">
        <p14:creationId xmlns:p14="http://schemas.microsoft.com/office/powerpoint/2010/main" val="16057322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2674</TotalTime>
  <Words>2461</Words>
  <Application>Microsoft Office PowerPoint</Application>
  <PresentationFormat>Grand écran</PresentationFormat>
  <Paragraphs>454</Paragraphs>
  <Slides>26</Slides>
  <Notes>20</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26</vt:i4>
      </vt:variant>
    </vt:vector>
  </HeadingPairs>
  <TitlesOfParts>
    <vt:vector size="32" baseType="lpstr">
      <vt:lpstr>Arial</vt:lpstr>
      <vt:lpstr>Calibri</vt:lpstr>
      <vt:lpstr>Calibri Light</vt:lpstr>
      <vt:lpstr>Century Gothic</vt:lpstr>
      <vt:lpstr>Thème Office</vt:lpstr>
      <vt:lpstr>Image</vt:lpstr>
      <vt:lpstr>Présentation PowerPoint</vt:lpstr>
      <vt:lpstr>Présentation PowerPoint</vt:lpstr>
      <vt:lpstr>Problématique</vt:lpstr>
      <vt:lpstr>Présentation PowerPoint</vt:lpstr>
      <vt:lpstr>Solution identifiée</vt:lpstr>
      <vt:lpstr>Fonctionnement</vt:lpstr>
      <vt:lpstr>Fonctionnement</vt:lpstr>
      <vt:lpstr>Acteurs existants</vt:lpstr>
      <vt:lpstr>Notre valeur ajoutée</vt:lpstr>
      <vt:lpstr>La solution</vt:lpstr>
      <vt:lpstr>Présentation PowerPoint</vt:lpstr>
      <vt:lpstr>Business model</vt:lpstr>
      <vt:lpstr>Business model</vt:lpstr>
      <vt:lpstr>Notre cible</vt:lpstr>
      <vt:lpstr>Présentation PowerPoint</vt:lpstr>
      <vt:lpstr>Ils nous font confiance</vt:lpstr>
      <vt:lpstr>Ambassadeurs</vt:lpstr>
      <vt:lpstr>L’équipe</vt:lpstr>
      <vt:lpstr>L’équipe</vt:lpstr>
      <vt:lpstr>L’association</vt:lpstr>
      <vt:lpstr>Présentation PowerPoint</vt:lpstr>
      <vt:lpstr>Vision à long terme</vt:lpstr>
      <vt:lpstr>Vision à long terme</vt:lpstr>
      <vt:lpstr>Présentation PowerPoint</vt:lpstr>
      <vt:lpstr>Remerciements</vt:lpstr>
      <vt:lpstr>Restez informés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182</cp:revision>
  <dcterms:created xsi:type="dcterms:W3CDTF">2017-01-23T08:36:10Z</dcterms:created>
  <dcterms:modified xsi:type="dcterms:W3CDTF">2017-05-28T15:31:00Z</dcterms:modified>
</cp:coreProperties>
</file>